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autoCompressPictures="0">
  <p:sldMasterIdLst>
    <p:sldMasterId id="2147483660" r:id="rId4"/>
  </p:sldMasterIdLst>
  <p:sldIdLst>
    <p:sldId id="280" r:id="rId5"/>
    <p:sldId id="281" r:id="rId6"/>
    <p:sldId id="282" r:id="rId7"/>
    <p:sldId id="283" r:id="rId8"/>
    <p:sldId id="284" r:id="rId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6980" autoAdjust="0"/>
    <p:restoredTop sz="94619" autoAdjust="0"/>
  </p:normalViewPr>
  <p:slideViewPr>
    <p:cSldViewPr snapToGrid="0">
      <p:cViewPr varScale="1">
        <p:scale>
          <a:sx n="67" d="100"/>
          <a:sy n="67" d="100"/>
        </p:scale>
        <p:origin x="568" y="4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tableStyles" Target="tableStyles.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theme" Target="theme/theme1.xml"/><Relationship Id="rId2" Type="http://schemas.openxmlformats.org/officeDocument/2006/relationships/customXml" Target="../customXml/item2.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viewProps" Target="viewProps.xml"/><Relationship Id="rId5" Type="http://schemas.openxmlformats.org/officeDocument/2006/relationships/slide" Target="slides/slide1.xml"/><Relationship Id="rId10"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5.xml"/></Relationships>
</file>

<file path=ppt/media/image1.jpeg>
</file>

<file path=ppt/media/image10.PNG>
</file>

<file path=ppt/media/image2.png>
</file>

<file path=ppt/media/image3.png>
</file>

<file path=ppt/media/image4.png>
</file>

<file path=ppt/media/image5.png>
</file>

<file path=ppt/media/image6.jp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370693" y="1769540"/>
            <a:ext cx="9440034" cy="1828801"/>
          </a:xfrm>
        </p:spPr>
        <p:txBody>
          <a:bodyPr anchor="b">
            <a:normAutofit/>
          </a:bodyPr>
          <a:lstStyle>
            <a:lvl1pPr algn="ctr">
              <a:defRPr sz="5400"/>
            </a:lvl1pPr>
          </a:lstStyle>
          <a:p>
            <a:r>
              <a:rPr lang="en-US"/>
              <a:t>Click to edit Master title style</a:t>
            </a:r>
            <a:endParaRPr lang="en-US" dirty="0"/>
          </a:p>
        </p:txBody>
      </p:sp>
      <p:sp>
        <p:nvSpPr>
          <p:cNvPr id="3" name="Subtitle 2"/>
          <p:cNvSpPr>
            <a:spLocks noGrp="1"/>
          </p:cNvSpPr>
          <p:nvPr>
            <p:ph type="subTitle" idx="1"/>
          </p:nvPr>
        </p:nvSpPr>
        <p:spPr>
          <a:xfrm>
            <a:off x="1370693" y="3773489"/>
            <a:ext cx="9440034" cy="1049867"/>
          </a:xfrm>
        </p:spPr>
        <p:txBody>
          <a:bodyPr anchor="t"/>
          <a:lstStyle>
            <a:lvl1pPr marL="0" indent="0" algn="ctr">
              <a:buNone/>
              <a:defRPr>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88D38747-4367-4BD2-8D51-C97E202738E2}" type="datetime1">
              <a:rPr lang="en-US" smtClean="0"/>
              <a:t>5/24/2020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290298197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pic>
        <p:nvPicPr>
          <p:cNvPr id="16" name="Picture 15" descr="Slate-V2-HD-panoPhotoInset.png">
            <a:extLst>
              <a:ext uri="{FF2B5EF4-FFF2-40B4-BE49-F238E27FC236}">
                <a16:creationId xmlns:a16="http://schemas.microsoft.com/office/drawing/2014/main" id="{CE39118B-B3AD-4BD4-BA22-DEFF4E76CE9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13883" y="547807"/>
            <a:ext cx="10141799" cy="3816806"/>
          </a:xfrm>
          <a:prstGeom prst="rect">
            <a:avLst/>
          </a:prstGeom>
        </p:spPr>
      </p:pic>
      <p:sp>
        <p:nvSpPr>
          <p:cNvPr id="2" name="Title 1"/>
          <p:cNvSpPr>
            <a:spLocks noGrp="1"/>
          </p:cNvSpPr>
          <p:nvPr>
            <p:ph type="title"/>
          </p:nvPr>
        </p:nvSpPr>
        <p:spPr>
          <a:xfrm>
            <a:off x="913806" y="4565255"/>
            <a:ext cx="10355326" cy="543472"/>
          </a:xfrm>
        </p:spPr>
        <p:txBody>
          <a:bodyPr anchor="b">
            <a:normAutofit/>
          </a:bodyPr>
          <a:lstStyle>
            <a:lvl1pPr algn="ctr">
              <a:defRPr sz="280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69349" y="695009"/>
            <a:ext cx="9845346" cy="3525671"/>
          </a:xfrm>
          <a:effectLst>
            <a:outerShdw blurRad="38100" dist="25400" dir="4440000">
              <a:srgbClr val="000000">
                <a:alpha val="36000"/>
              </a:srgbClr>
            </a:outerShdw>
          </a:effectLst>
        </p:spPr>
        <p:txBody>
          <a:bodyPr anchor="t">
            <a:normAutofit/>
          </a:bodyPr>
          <a:lstStyle>
            <a:lvl1pPr marL="0" indent="0" algn="ctr">
              <a:buNone/>
              <a:defRPr sz="2000"/>
            </a:lvl1pPr>
            <a:lvl2pPr marL="457200" indent="0">
              <a:buNone/>
              <a:defRPr sz="2000"/>
            </a:lvl2pPr>
            <a:lvl3pPr marL="914400" indent="0">
              <a:buNone/>
              <a:defRPr sz="20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913795" y="5247728"/>
            <a:ext cx="10353762" cy="543472"/>
          </a:xfrm>
        </p:spPr>
        <p:txBody>
          <a:bodyPr anchor="t"/>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11F1B079-7EF0-44EE-B798-BCC497C9F3B2}" type="datetime1">
              <a:rPr lang="en-US" smtClean="0"/>
              <a:t>5/24/2020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41980980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913795" y="608437"/>
            <a:ext cx="10353762" cy="3534344"/>
          </a:xfrm>
        </p:spPr>
        <p:txBody>
          <a:bodyPr anchor="ctr">
            <a:normAutofit/>
          </a:bodyPr>
          <a:lstStyle>
            <a:lvl1pPr>
              <a:defRPr sz="4000"/>
            </a:lvl1pPr>
          </a:lstStyle>
          <a:p>
            <a:r>
              <a:rPr lang="en-US"/>
              <a:t>Click to edit Master title style</a:t>
            </a:r>
            <a:endParaRPr lang="en-US" dirty="0"/>
          </a:p>
        </p:txBody>
      </p:sp>
      <p:sp>
        <p:nvSpPr>
          <p:cNvPr id="4" name="Text Placeholder 3"/>
          <p:cNvSpPr>
            <a:spLocks noGrp="1"/>
          </p:cNvSpPr>
          <p:nvPr>
            <p:ph type="body" sz="half" idx="2"/>
          </p:nvPr>
        </p:nvSpPr>
        <p:spPr>
          <a:xfrm>
            <a:off x="913794" y="4295180"/>
            <a:ext cx="10353763" cy="1501826"/>
          </a:xfrm>
        </p:spPr>
        <p:txBody>
          <a:bodyPr anchor="ct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28FF70A8-1D13-4657-95F0-A9EA54967B8D}" type="datetime1">
              <a:rPr lang="en-US" smtClean="0"/>
              <a:t>5/24/2020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76819271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600"/>
            <a:ext cx="9302752" cy="2992904"/>
          </a:xfrm>
        </p:spPr>
        <p:txBody>
          <a:bodyPr anchor="ctr">
            <a:normAutofit/>
          </a:bodyPr>
          <a:lstStyle>
            <a:lvl1pPr>
              <a:defRPr sz="3600"/>
            </a:lvl1pPr>
          </a:lstStyle>
          <a:p>
            <a:r>
              <a:rPr lang="en-US"/>
              <a:t>Click to edit Master title style</a:t>
            </a:r>
            <a:endParaRPr lang="en-US" dirty="0"/>
          </a:p>
        </p:txBody>
      </p:sp>
      <p:sp>
        <p:nvSpPr>
          <p:cNvPr id="12" name="Text Placeholder 3"/>
          <p:cNvSpPr>
            <a:spLocks noGrp="1"/>
          </p:cNvSpPr>
          <p:nvPr>
            <p:ph type="body" sz="half" idx="13"/>
          </p:nvPr>
        </p:nvSpPr>
        <p:spPr>
          <a:xfrm>
            <a:off x="1720644" y="3610032"/>
            <a:ext cx="8752299" cy="532749"/>
          </a:xfrm>
        </p:spPr>
        <p:txBody>
          <a:bodyPr anchor="t">
            <a:normAutofit/>
          </a:bodyPr>
          <a:lstStyle>
            <a:lvl1pPr marL="0" indent="0" algn="r">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913794" y="4304353"/>
            <a:ext cx="10353763" cy="1489496"/>
          </a:xfrm>
        </p:spPr>
        <p:txBody>
          <a:bodyPr anchor="ctr">
            <a:normAutofit/>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21EB90AC-71BD-4C7F-8ACA-7B3F18292E63}" type="datetime1">
              <a:rPr lang="en-US" smtClean="0"/>
              <a:t>5/24/2020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
        <p:nvSpPr>
          <p:cNvPr id="11" name="TextBox 10">
            <a:extLst>
              <a:ext uri="{FF2B5EF4-FFF2-40B4-BE49-F238E27FC236}">
                <a16:creationId xmlns:a16="http://schemas.microsoft.com/office/drawing/2014/main" id="{223F0D53-0705-41B7-8554-09D21E7807F9}"/>
              </a:ext>
            </a:extLst>
          </p:cNvPr>
          <p:cNvSpPr txBox="1"/>
          <p:nvPr/>
        </p:nvSpPr>
        <p:spPr>
          <a:xfrm>
            <a:off x="990600" y="884796"/>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3" name="TextBox 12">
            <a:extLst>
              <a:ext uri="{FF2B5EF4-FFF2-40B4-BE49-F238E27FC236}">
                <a16:creationId xmlns:a16="http://schemas.microsoft.com/office/drawing/2014/main" id="{C7F647CD-0F1A-4BB3-89E0-A74F1E1B098D}"/>
              </a:ext>
            </a:extLst>
          </p:cNvPr>
          <p:cNvSpPr txBox="1"/>
          <p:nvPr/>
        </p:nvSpPr>
        <p:spPr>
          <a:xfrm>
            <a:off x="10504716" y="2928258"/>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285209809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913794" y="2126942"/>
            <a:ext cx="10353763" cy="2511835"/>
          </a:xfrm>
        </p:spPr>
        <p:txBody>
          <a:bodyPr anchor="b"/>
          <a:lstStyle>
            <a:lvl1pP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913784" y="4650556"/>
            <a:ext cx="10352199" cy="1140644"/>
          </a:xfrm>
        </p:spPr>
        <p:txBody>
          <a:bodyPr anchor="t"/>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E6EFC2C-8905-46F0-B443-CE905B76BA01}" type="datetime1">
              <a:rPr lang="en-US" smtClean="0"/>
              <a:t>5/24/2020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50632439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913795" y="609600"/>
            <a:ext cx="10353762" cy="970450"/>
          </a:xfrm>
        </p:spPr>
        <p:txBody>
          <a:bodyPr/>
          <a:lstStyle/>
          <a:p>
            <a:r>
              <a:rPr lang="en-US"/>
              <a:t>Click to edit Master title style</a:t>
            </a:r>
            <a:endParaRPr lang="en-US" dirty="0"/>
          </a:p>
        </p:txBody>
      </p:sp>
      <p:sp>
        <p:nvSpPr>
          <p:cNvPr id="7" name="Text Placeholder 2"/>
          <p:cNvSpPr>
            <a:spLocks noGrp="1"/>
          </p:cNvSpPr>
          <p:nvPr>
            <p:ph type="body" idx="1"/>
          </p:nvPr>
        </p:nvSpPr>
        <p:spPr>
          <a:xfrm>
            <a:off x="913795" y="1885950"/>
            <a:ext cx="3300984" cy="764782"/>
          </a:xfrm>
        </p:spPr>
        <p:txBody>
          <a:bodyPr anchor="b">
            <a:noAutofit/>
          </a:bodyPr>
          <a:lstStyle>
            <a:lvl1pPr marL="0" indent="0" algn="ctr">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913795" y="2768112"/>
            <a:ext cx="3300984" cy="302308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446711" y="1885949"/>
            <a:ext cx="3300984" cy="764783"/>
          </a:xfrm>
        </p:spPr>
        <p:txBody>
          <a:bodyPr anchor="b">
            <a:noAutofit/>
          </a:bodyPr>
          <a:lstStyle>
            <a:lvl1pPr marL="0" indent="0" algn="ctr">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441435" y="2768112"/>
            <a:ext cx="3300984" cy="302308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966572" y="1885950"/>
            <a:ext cx="3300984" cy="764782"/>
          </a:xfrm>
        </p:spPr>
        <p:txBody>
          <a:bodyPr anchor="b">
            <a:noAutofit/>
          </a:bodyPr>
          <a:lstStyle>
            <a:lvl1pPr marL="0" indent="0" algn="ctr">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966572" y="2768110"/>
            <a:ext cx="3300984" cy="3023089"/>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D9079DC3-C9B5-499E-9140-0DC28B7074E2}" type="datetime1">
              <a:rPr lang="en-US" smtClean="0"/>
              <a:t>5/24/2020</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67975862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pic>
        <p:nvPicPr>
          <p:cNvPr id="2" name="Picture 1" descr="Slate-V2-HD-3colPhotoInset.png">
            <a:extLst>
              <a:ext uri="{FF2B5EF4-FFF2-40B4-BE49-F238E27FC236}">
                <a16:creationId xmlns:a16="http://schemas.microsoft.com/office/drawing/2014/main" id="{7E87C569-D426-4615-ADA7-B370EA98340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97962" y="1818214"/>
            <a:ext cx="3339972" cy="1847851"/>
          </a:xfrm>
          <a:prstGeom prst="rect">
            <a:avLst/>
          </a:prstGeom>
        </p:spPr>
      </p:pic>
      <p:pic>
        <p:nvPicPr>
          <p:cNvPr id="36" name="Picture 35" descr="Slate-V2-HD-3colPhotoInset.png">
            <a:extLst>
              <a:ext uri="{FF2B5EF4-FFF2-40B4-BE49-F238E27FC236}">
                <a16:creationId xmlns:a16="http://schemas.microsoft.com/office/drawing/2014/main" id="{7B353ED4-7AD0-46C9-88ED-1A16B1433AF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403800" y="1818214"/>
            <a:ext cx="3339972" cy="1847851"/>
          </a:xfrm>
          <a:prstGeom prst="rect">
            <a:avLst/>
          </a:prstGeom>
        </p:spPr>
      </p:pic>
      <p:pic>
        <p:nvPicPr>
          <p:cNvPr id="37" name="Picture 36" descr="Slate-V2-HD-3colPhotoInset.png">
            <a:extLst>
              <a:ext uri="{FF2B5EF4-FFF2-40B4-BE49-F238E27FC236}">
                <a16:creationId xmlns:a16="http://schemas.microsoft.com/office/drawing/2014/main" id="{F561D985-AD57-459A-B3A6-EBF29603976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936051" y="1818214"/>
            <a:ext cx="3339972" cy="1847851"/>
          </a:xfrm>
          <a:prstGeom prst="rect">
            <a:avLst/>
          </a:prstGeom>
        </p:spPr>
      </p:pic>
      <p:sp>
        <p:nvSpPr>
          <p:cNvPr id="30" name="Title 1"/>
          <p:cNvSpPr>
            <a:spLocks noGrp="1"/>
          </p:cNvSpPr>
          <p:nvPr>
            <p:ph type="title"/>
          </p:nvPr>
        </p:nvSpPr>
        <p:spPr>
          <a:xfrm>
            <a:off x="913794" y="609600"/>
            <a:ext cx="10353763" cy="970450"/>
          </a:xfrm>
        </p:spPr>
        <p:txBody>
          <a:bodyPr/>
          <a:lstStyle/>
          <a:p>
            <a:r>
              <a:rPr lang="en-US"/>
              <a:t>Click to edit Master title style</a:t>
            </a:r>
            <a:endParaRPr lang="en-US" dirty="0"/>
          </a:p>
        </p:txBody>
      </p:sp>
      <p:sp>
        <p:nvSpPr>
          <p:cNvPr id="19" name="Text Placeholder 2"/>
          <p:cNvSpPr>
            <a:spLocks noGrp="1"/>
          </p:cNvSpPr>
          <p:nvPr>
            <p:ph type="body" idx="1"/>
          </p:nvPr>
        </p:nvSpPr>
        <p:spPr>
          <a:xfrm>
            <a:off x="913795" y="3904106"/>
            <a:ext cx="3300984" cy="576262"/>
          </a:xfrm>
        </p:spPr>
        <p:txBody>
          <a:bodyPr anchor="b">
            <a:noAutofit/>
          </a:bodyPr>
          <a:lstStyle>
            <a:lvl1pPr marL="0" indent="0" algn="ctr">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1018102" y="1938918"/>
            <a:ext cx="3092368" cy="1602954"/>
          </a:xfrm>
          <a:prstGeom prst="roundRect">
            <a:avLst>
              <a:gd name="adj" fmla="val 1858"/>
            </a:avLst>
          </a:prstGeom>
          <a:effectLst>
            <a:outerShdw blurRad="38100" dist="25400" dir="4440000">
              <a:srgbClr val="000000">
                <a:alpha val="36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913795" y="4572443"/>
            <a:ext cx="3300984" cy="121875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442788" y="3904106"/>
            <a:ext cx="3300984" cy="576262"/>
          </a:xfrm>
        </p:spPr>
        <p:txBody>
          <a:bodyPr anchor="b">
            <a:noAutofit/>
          </a:bodyPr>
          <a:lstStyle>
            <a:lvl1pPr marL="0" indent="0" algn="ctr">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545743" y="1939094"/>
            <a:ext cx="3092368" cy="1608164"/>
          </a:xfrm>
          <a:prstGeom prst="roundRect">
            <a:avLst>
              <a:gd name="adj" fmla="val 1858"/>
            </a:avLst>
          </a:prstGeom>
          <a:effectLst>
            <a:outerShdw blurRad="38100" dist="25400" dir="4440000">
              <a:srgbClr val="000000">
                <a:alpha val="36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4441435" y="4572442"/>
            <a:ext cx="3300984" cy="121875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966697" y="3904106"/>
            <a:ext cx="3300984" cy="576262"/>
          </a:xfrm>
        </p:spPr>
        <p:txBody>
          <a:bodyPr anchor="b">
            <a:noAutofit/>
          </a:bodyPr>
          <a:lstStyle>
            <a:lvl1pPr marL="0" indent="0" algn="ctr">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8075698" y="1934432"/>
            <a:ext cx="3092368" cy="1607294"/>
          </a:xfrm>
          <a:prstGeom prst="roundRect">
            <a:avLst>
              <a:gd name="adj" fmla="val 1858"/>
            </a:avLst>
          </a:prstGeom>
          <a:effectLst>
            <a:outerShdw blurRad="38100" dist="25400" dir="4440000">
              <a:srgbClr val="000000">
                <a:alpha val="36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7966572" y="4572442"/>
            <a:ext cx="3300984" cy="121875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30BB33EA-E472-4D22-9C03-A9C14AA21CED}" type="datetime1">
              <a:rPr lang="en-US" smtClean="0"/>
              <a:t>5/24/2020</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3254552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3C55A3C-5767-4844-A0A3-83778C2E5409}" type="datetime1">
              <a:rPr lang="en-US" smtClean="0"/>
              <a:t>5/24/2020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90627717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295401" y="1761067"/>
            <a:ext cx="9590550" cy="1828813"/>
          </a:xfrm>
        </p:spPr>
        <p:txBody>
          <a:bodyPr anchor="b"/>
          <a:lstStyle>
            <a:lvl1pPr algn="ctr">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295401" y="3763439"/>
            <a:ext cx="9590550" cy="1333494"/>
          </a:xfrm>
        </p:spPr>
        <p:txBody>
          <a:bodyPr anchor="t"/>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AE507A8-A5CF-4D38-AB86-7EDDA87A85D4}" type="datetime1">
              <a:rPr lang="en-US" smtClean="0"/>
              <a:t>5/24/2020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166420516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913795" y="609600"/>
            <a:ext cx="10353762" cy="1261872"/>
          </a:xfrm>
        </p:spPr>
        <p:txBody>
          <a:bodyPr/>
          <a:lstStyle/>
          <a:p>
            <a:r>
              <a:rPr lang="en-US"/>
              <a:t>Click to edit Master title style</a:t>
            </a:r>
            <a:endParaRPr lang="en-US" dirty="0"/>
          </a:p>
        </p:txBody>
      </p:sp>
      <p:sp>
        <p:nvSpPr>
          <p:cNvPr id="3" name="Content Placeholder 2"/>
          <p:cNvSpPr>
            <a:spLocks noGrp="1"/>
          </p:cNvSpPr>
          <p:nvPr>
            <p:ph sz="half" idx="1"/>
          </p:nvPr>
        </p:nvSpPr>
        <p:spPr>
          <a:xfrm>
            <a:off x="913795" y="2076450"/>
            <a:ext cx="4856841" cy="3622671"/>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410716" y="2076451"/>
            <a:ext cx="4856841" cy="3622672"/>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BDFCD27C-8599-43EF-BA1D-14DDC1946E06}" type="datetime1">
              <a:rPr lang="en-US" smtClean="0"/>
              <a:t>5/24/2020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11577410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pic>
        <p:nvPicPr>
          <p:cNvPr id="20" name="Picture 19" descr="Slate-V2-HD-compPhotoInset.png">
            <a:extLst>
              <a:ext uri="{FF2B5EF4-FFF2-40B4-BE49-F238E27FC236}">
                <a16:creationId xmlns:a16="http://schemas.microsoft.com/office/drawing/2014/main" id="{37B721FF-D609-4D98-9D19-CF75AA8A54F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13795" y="1734506"/>
            <a:ext cx="5029200" cy="4099959"/>
          </a:xfrm>
          <a:prstGeom prst="rect">
            <a:avLst/>
          </a:prstGeom>
        </p:spPr>
      </p:pic>
      <p:pic>
        <p:nvPicPr>
          <p:cNvPr id="21" name="Picture 20" descr="Slate-V2-HD-compPhotoInset.png">
            <a:extLst>
              <a:ext uri="{FF2B5EF4-FFF2-40B4-BE49-F238E27FC236}">
                <a16:creationId xmlns:a16="http://schemas.microsoft.com/office/drawing/2014/main" id="{073936BD-C868-433F-8E84-D6DD8E640E3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238357" y="1734506"/>
            <a:ext cx="5029200" cy="4099959"/>
          </a:xfrm>
          <a:prstGeom prst="rect">
            <a:avLst/>
          </a:prstGeom>
        </p:spPr>
      </p:pic>
      <p:sp>
        <p:nvSpPr>
          <p:cNvPr id="2" name="Title 1"/>
          <p:cNvSpPr>
            <a:spLocks noGrp="1"/>
          </p:cNvSpPr>
          <p:nvPr>
            <p:ph type="title"/>
          </p:nvPr>
        </p:nvSpPr>
        <p:spPr>
          <a:xfrm>
            <a:off x="913795" y="609600"/>
            <a:ext cx="10353762" cy="970450"/>
          </a:xfrm>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046013" y="1855153"/>
            <a:ext cx="4764764" cy="692494"/>
          </a:xfrm>
        </p:spPr>
        <p:txBody>
          <a:bodyPr anchor="b">
            <a:noAutofit/>
          </a:bodyPr>
          <a:lstStyle>
            <a:lvl1pPr marL="0" indent="0" algn="ctr">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46013" y="2702103"/>
            <a:ext cx="4764764" cy="3043533"/>
          </a:xfrm>
        </p:spPr>
        <p:txBody>
          <a:bodyPr anchor="t">
            <a:normAutofit/>
          </a:bodyPr>
          <a:lstStyle>
            <a:lvl1pPr>
              <a:defRPr sz="1800"/>
            </a:lvl1pPr>
            <a:lvl2pPr>
              <a:defRPr sz="1600"/>
            </a:lvl2pPr>
            <a:lvl3pPr>
              <a:defRPr sz="140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363166" y="1855152"/>
            <a:ext cx="4779582" cy="692495"/>
          </a:xfrm>
        </p:spPr>
        <p:txBody>
          <a:bodyPr anchor="b">
            <a:noAutofit/>
          </a:bodyPr>
          <a:lstStyle>
            <a:lvl1pPr marL="0" indent="0" algn="ctr">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363167" y="2702103"/>
            <a:ext cx="4779581" cy="3043533"/>
          </a:xfrm>
        </p:spPr>
        <p:txBody>
          <a:bodyPr anchor="t">
            <a:normAutofit/>
          </a:bodyPr>
          <a:lstStyle>
            <a:lvl1pPr>
              <a:defRPr sz="1800"/>
            </a:lvl1pPr>
            <a:lvl2pPr>
              <a:defRPr sz="1600"/>
            </a:lvl2pPr>
            <a:lvl3pPr>
              <a:defRPr sz="140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9343D99-809A-49C0-96E5-4250D0B498EE}" type="datetime1">
              <a:rPr lang="en-US" smtClean="0"/>
              <a:t>5/24/2020</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72031529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A143DE9B-B678-4EFB-BB7D-A4370204A0B0}" type="datetime1">
              <a:rPr lang="en-US" smtClean="0"/>
              <a:t>5/24/2020</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73433490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E68812DA-F765-4142-A6A3-A8ED7235E082}" type="datetime1">
              <a:rPr lang="en-US" smtClean="0"/>
              <a:t>5/24/2020</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25158514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13795" y="609600"/>
            <a:ext cx="3706889" cy="1821918"/>
          </a:xfrm>
        </p:spPr>
        <p:txBody>
          <a:bodyPr anchor="b">
            <a:normAutofit/>
          </a:bodyPr>
          <a:lstStyle>
            <a:lvl1pPr algn="ctr">
              <a:defRPr sz="2800" b="0"/>
            </a:lvl1pPr>
          </a:lstStyle>
          <a:p>
            <a:r>
              <a:rPr lang="en-US"/>
              <a:t>Click to edit Master title style</a:t>
            </a:r>
            <a:endParaRPr lang="en-US" dirty="0"/>
          </a:p>
        </p:txBody>
      </p:sp>
      <p:sp>
        <p:nvSpPr>
          <p:cNvPr id="3" name="Content Placeholder 2"/>
          <p:cNvSpPr>
            <a:spLocks noGrp="1"/>
          </p:cNvSpPr>
          <p:nvPr>
            <p:ph idx="1"/>
          </p:nvPr>
        </p:nvSpPr>
        <p:spPr>
          <a:xfrm>
            <a:off x="4855633" y="609600"/>
            <a:ext cx="6411924" cy="5080001"/>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913795" y="2673351"/>
            <a:ext cx="3706889" cy="3016250"/>
          </a:xfrm>
        </p:spPr>
        <p:txBody>
          <a:bodyPr anchor="t">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3E0277FD-7DE6-41D4-930D-AC99F5AFE54E}" type="datetime1">
              <a:rPr lang="en-US" smtClean="0"/>
              <a:t>5/24/2020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105814915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pic>
        <p:nvPicPr>
          <p:cNvPr id="22" name="Picture 21" descr="Slate-V2-HD-vertPhotoInset.png">
            <a:extLst>
              <a:ext uri="{FF2B5EF4-FFF2-40B4-BE49-F238E27FC236}">
                <a16:creationId xmlns:a16="http://schemas.microsoft.com/office/drawing/2014/main" id="{4D06E496-ACBA-4063-B4A1-C5C484EE5A7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293665" y="609600"/>
            <a:ext cx="3584166" cy="5204832"/>
          </a:xfrm>
          <a:prstGeom prst="rect">
            <a:avLst/>
          </a:prstGeom>
        </p:spPr>
      </p:pic>
      <p:sp>
        <p:nvSpPr>
          <p:cNvPr id="2" name="Title 1"/>
          <p:cNvSpPr>
            <a:spLocks noGrp="1"/>
          </p:cNvSpPr>
          <p:nvPr>
            <p:ph type="title"/>
          </p:nvPr>
        </p:nvSpPr>
        <p:spPr>
          <a:xfrm>
            <a:off x="913795" y="763701"/>
            <a:ext cx="5707899" cy="1675559"/>
          </a:xfrm>
        </p:spPr>
        <p:txBody>
          <a:bodyPr anchor="b">
            <a:noAutofit/>
          </a:bodyPr>
          <a:lstStyle>
            <a:lvl1pPr algn="ctr">
              <a:defRPr sz="32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7442551" y="763702"/>
            <a:ext cx="3275751" cy="4912822"/>
          </a:xfrm>
          <a:effectLst>
            <a:outerShdw blurRad="38100" dist="25400" dir="4440000">
              <a:srgbClr val="000000">
                <a:alpha val="36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473698" y="2679699"/>
            <a:ext cx="4588094" cy="3135695"/>
          </a:xfrm>
        </p:spPr>
        <p:txBody>
          <a:bodyPr anchor="t">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9EA15526-7079-4B7B-987C-1B5FAE11A0FF}" type="datetime1">
              <a:rPr lang="en-US" smtClean="0"/>
              <a:t>5/24/2020</a:t>
            </a:fld>
            <a:endParaRPr lang="en-US" dirty="0"/>
          </a:p>
        </p:txBody>
      </p:sp>
      <p:sp>
        <p:nvSpPr>
          <p:cNvPr id="6" name="Footer Placeholder 5"/>
          <p:cNvSpPr>
            <a:spLocks noGrp="1"/>
          </p:cNvSpPr>
          <p:nvPr>
            <p:ph type="ftr" sz="quarter" idx="11"/>
          </p:nvPr>
        </p:nvSpPr>
        <p:spPr/>
        <p:txBody>
          <a:bodyPr/>
          <a:lstStyle/>
          <a:p>
            <a:pPr algn="l"/>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34251269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913795" y="609600"/>
            <a:ext cx="10353762" cy="1257300"/>
          </a:xfrm>
          <a:prstGeom prst="rect">
            <a:avLst/>
          </a:prstGeom>
          <a:effectLst>
            <a:outerShdw blurRad="25400" dir="17880000">
              <a:srgbClr val="000000">
                <a:alpha val="46000"/>
              </a:srgbClr>
            </a:outerShdw>
          </a:effectLst>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913795" y="2076450"/>
            <a:ext cx="10353762" cy="3714749"/>
          </a:xfrm>
          <a:prstGeom prst="rect">
            <a:avLst/>
          </a:prstGeom>
          <a:effectLst>
            <a:outerShdw blurRad="25400" dir="17880000">
              <a:srgbClr val="000000">
                <a:alpha val="46000"/>
              </a:srgbClr>
            </a:outerShdw>
          </a:effectLst>
        </p:spPr>
        <p:txBody>
          <a:bodyPr vert="horz" lIns="91440" tIns="45720" rIns="91440" bIns="45720" rtlCol="0"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678736" y="6000749"/>
            <a:ext cx="2743200" cy="365125"/>
          </a:xfrm>
          <a:prstGeom prst="rect">
            <a:avLst/>
          </a:prstGeom>
        </p:spPr>
        <p:txBody>
          <a:bodyPr vert="horz" lIns="91440" tIns="45720" rIns="91440" bIns="45720" rtlCol="0" anchor="ctr"/>
          <a:lstStyle>
            <a:lvl1pPr algn="r">
              <a:defRPr sz="1100">
                <a:solidFill>
                  <a:schemeClr val="tx1">
                    <a:lumMod val="95000"/>
                  </a:schemeClr>
                </a:solidFill>
                <a:effectLst>
                  <a:outerShdw blurRad="50800" dist="38100" dir="2700000" algn="tl" rotWithShape="0">
                    <a:schemeClr val="bg1">
                      <a:alpha val="43000"/>
                    </a:schemeClr>
                  </a:outerShdw>
                </a:effectLst>
              </a:defRPr>
            </a:lvl1pPr>
          </a:lstStyle>
          <a:p>
            <a:fld id="{073ED0CC-082F-4160-86E5-0D6041F12778}" type="datetime1">
              <a:rPr lang="en-US" smtClean="0"/>
              <a:t>5/24/2020</a:t>
            </a:fld>
            <a:endParaRPr lang="en-US" dirty="0"/>
          </a:p>
        </p:txBody>
      </p:sp>
      <p:sp>
        <p:nvSpPr>
          <p:cNvPr id="5" name="Footer Placeholder 4"/>
          <p:cNvSpPr>
            <a:spLocks noGrp="1"/>
          </p:cNvSpPr>
          <p:nvPr>
            <p:ph type="ftr" sz="quarter" idx="3"/>
          </p:nvPr>
        </p:nvSpPr>
        <p:spPr>
          <a:xfrm>
            <a:off x="913795" y="6000749"/>
            <a:ext cx="6672865" cy="365125"/>
          </a:xfrm>
          <a:prstGeom prst="rect">
            <a:avLst/>
          </a:prstGeom>
        </p:spPr>
        <p:txBody>
          <a:bodyPr vert="horz" lIns="91440" tIns="45720" rIns="91440" bIns="45720" rtlCol="0" anchor="ctr"/>
          <a:lstStyle>
            <a:lvl1pPr algn="l">
              <a:defRPr sz="1100">
                <a:solidFill>
                  <a:schemeClr val="tx1">
                    <a:lumMod val="95000"/>
                  </a:schemeClr>
                </a:solidFill>
                <a:effectLst>
                  <a:outerShdw blurRad="50800" dist="38100" dir="2700000" algn="tl" rotWithShape="0">
                    <a:schemeClr val="bg1">
                      <a:alpha val="43000"/>
                    </a:schemeClr>
                  </a:outerShdw>
                </a:effectLst>
              </a:defRPr>
            </a:lvl1pPr>
          </a:lstStyle>
          <a:p>
            <a:endParaRPr lang="en-US" dirty="0"/>
          </a:p>
        </p:txBody>
      </p:sp>
      <p:sp>
        <p:nvSpPr>
          <p:cNvPr id="6" name="Slide Number Placeholder 5"/>
          <p:cNvSpPr>
            <a:spLocks noGrp="1"/>
          </p:cNvSpPr>
          <p:nvPr>
            <p:ph type="sldNum" sz="quarter" idx="4"/>
          </p:nvPr>
        </p:nvSpPr>
        <p:spPr>
          <a:xfrm>
            <a:off x="10514011" y="6000749"/>
            <a:ext cx="753545" cy="365125"/>
          </a:xfrm>
          <a:prstGeom prst="rect">
            <a:avLst/>
          </a:prstGeom>
        </p:spPr>
        <p:txBody>
          <a:bodyPr vert="horz" lIns="91440" tIns="45720" rIns="91440" bIns="45720" rtlCol="0" anchor="ctr"/>
          <a:lstStyle>
            <a:lvl1pPr algn="r">
              <a:defRPr sz="1100">
                <a:solidFill>
                  <a:schemeClr val="tx1">
                    <a:lumMod val="95000"/>
                  </a:schemeClr>
                </a:solidFill>
                <a:effectLst>
                  <a:outerShdw blurRad="50800" dist="38100" dir="2700000" algn="tl" rotWithShape="0">
                    <a:schemeClr val="bg1">
                      <a:alpha val="43000"/>
                    </a:schemeClr>
                  </a:outerShdw>
                </a:effectLst>
              </a:defRPr>
            </a:lvl1pPr>
          </a:lstStyle>
          <a:p>
            <a:fld id="{3A98EE3D-8CD1-4C3F-BD1C-C98C9596463C}" type="slidenum">
              <a:rPr lang="en-US" smtClean="0"/>
              <a:t>‹#›</a:t>
            </a:fld>
            <a:endParaRPr lang="en-US" dirty="0"/>
          </a:p>
        </p:txBody>
      </p:sp>
    </p:spTree>
    <p:extLst>
      <p:ext uri="{BB962C8B-B14F-4D97-AF65-F5344CB8AC3E}">
        <p14:creationId xmlns:p14="http://schemas.microsoft.com/office/powerpoint/2010/main" val="4012744071"/>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Lst>
  <p:hf sldNum="0" hdr="0" ftr="0" dt="0"/>
  <p:txStyles>
    <p:titleStyle>
      <a:lvl1pPr algn="ctr" defTabSz="457200" rtl="0" eaLnBrk="1" latinLnBrk="0" hangingPunct="1">
        <a:lnSpc>
          <a:spcPct val="90000"/>
        </a:lnSpc>
        <a:spcBef>
          <a:spcPct val="0"/>
        </a:spcBef>
        <a:buNone/>
        <a:defRPr sz="46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j-lt"/>
          <a:ea typeface="+mj-ea"/>
          <a:cs typeface="Trebuchet M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06000" algn="l" defTabSz="457200" rtl="0" eaLnBrk="1" latinLnBrk="0" hangingPunct="1">
        <a:lnSpc>
          <a:spcPct val="110000"/>
        </a:lnSpc>
        <a:spcBef>
          <a:spcPct val="20000"/>
        </a:spcBef>
        <a:spcAft>
          <a:spcPts val="600"/>
        </a:spcAft>
        <a:buClr>
          <a:schemeClr val="tx2"/>
        </a:buClr>
        <a:buSzPct val="70000"/>
        <a:buFont typeface="Wingdings 2" charset="2"/>
        <a:buChar char=""/>
        <a:defRPr sz="23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1pPr>
      <a:lvl2pPr marL="720000" indent="-270000" algn="l" defTabSz="457200" rtl="0" eaLnBrk="1" latinLnBrk="0" hangingPunct="1">
        <a:spcBef>
          <a:spcPct val="20000"/>
        </a:spcBef>
        <a:spcAft>
          <a:spcPts val="600"/>
        </a:spcAft>
        <a:buClr>
          <a:schemeClr val="tx2"/>
        </a:buClr>
        <a:buSzPct val="70000"/>
        <a:buFont typeface="Wingdings 2" charset="2"/>
        <a:buChar char=""/>
        <a:defRPr sz="21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2pPr>
      <a:lvl3pPr marL="1026000" indent="-216000" algn="l" defTabSz="457200" rtl="0" eaLnBrk="1" latinLnBrk="0" hangingPunct="1">
        <a:spcBef>
          <a:spcPct val="20000"/>
        </a:spcBef>
        <a:spcAft>
          <a:spcPts val="600"/>
        </a:spcAft>
        <a:buClr>
          <a:schemeClr val="tx2"/>
        </a:buClr>
        <a:buSzPct val="70000"/>
        <a:buFont typeface="Wingdings 2" charset="2"/>
        <a:buChar char=""/>
        <a:defRPr sz="18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3pPr>
      <a:lvl4pPr marL="1386000" indent="-216000" algn="l" defTabSz="457200" rtl="0" eaLnBrk="1" latinLnBrk="0" hangingPunct="1">
        <a:spcBef>
          <a:spcPct val="20000"/>
        </a:spcBef>
        <a:spcAft>
          <a:spcPts val="600"/>
        </a:spcAft>
        <a:buClr>
          <a:schemeClr val="tx2"/>
        </a:buClr>
        <a:buSzPct val="70000"/>
        <a:buFont typeface="Wingdings 2" charset="2"/>
        <a:buChar char=""/>
        <a:defRPr sz="16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4pPr>
      <a:lvl5pPr marL="1674000" indent="-216000" algn="l" defTabSz="457200" rtl="0" eaLnBrk="1" latinLnBrk="0" hangingPunct="1">
        <a:spcBef>
          <a:spcPct val="20000"/>
        </a:spcBef>
        <a:spcAft>
          <a:spcPts val="600"/>
        </a:spcAft>
        <a:buClr>
          <a:schemeClr val="tx2"/>
        </a:buClr>
        <a:buSzPct val="70000"/>
        <a:buFont typeface="Wingdings 2" charset="2"/>
        <a:buChar char=""/>
        <a:defRPr sz="16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5pPr>
      <a:lvl6pPr marL="20146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6pPr>
      <a:lvl7pPr marL="24018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7pPr>
      <a:lvl8pPr marL="27890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8pPr>
      <a:lvl9pPr marL="31062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1.jpe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1">
                <a:shade val="80000"/>
                <a:lumMod val="80000"/>
              </a:schemeClr>
              <a:schemeClr val="bg1">
                <a:tint val="98000"/>
              </a:schemeClr>
            </a:duotone>
          </a:blip>
          <a:stretch/>
        </a:blipFill>
        <a:effectLst/>
      </p:bgPr>
    </p:bg>
    <p:spTree>
      <p:nvGrpSpPr>
        <p:cNvPr id="1" name=""/>
        <p:cNvGrpSpPr/>
        <p:nvPr/>
      </p:nvGrpSpPr>
      <p:grpSpPr>
        <a:xfrm>
          <a:off x="0" y="0"/>
          <a:ext cx="0" cy="0"/>
          <a:chOff x="0" y="0"/>
          <a:chExt cx="0" cy="0"/>
        </a:xfrm>
      </p:grpSpPr>
      <p:pic>
        <p:nvPicPr>
          <p:cNvPr id="6" name="Picture 5" descr="A picture containing large, sitting, white, numbers">
            <a:extLst>
              <a:ext uri="{FF2B5EF4-FFF2-40B4-BE49-F238E27FC236}">
                <a16:creationId xmlns:a16="http://schemas.microsoft.com/office/drawing/2014/main" id="{9A5D9ED1-DFCC-4799-89E2-D118451B98DF}"/>
              </a:ext>
            </a:extLst>
          </p:cNvPr>
          <p:cNvPicPr>
            <a:picLocks noChangeAspect="1"/>
          </p:cNvPicPr>
          <p:nvPr/>
        </p:nvPicPr>
        <p:blipFill rotWithShape="1">
          <a:blip r:embed="rId3">
            <a:extLst>
              <a:ext uri="{28A0092B-C50C-407E-A947-70E740481C1C}">
                <a14:useLocalDpi xmlns:a14="http://schemas.microsoft.com/office/drawing/2010/main" val="0"/>
              </a:ext>
            </a:extLst>
          </a:blip>
          <a:srcRect/>
          <a:stretch/>
        </p:blipFill>
        <p:spPr>
          <a:xfrm>
            <a:off x="0" y="0"/>
            <a:ext cx="12191356" cy="6858000"/>
          </a:xfrm>
          <a:prstGeom prst="rect">
            <a:avLst/>
          </a:prstGeom>
        </p:spPr>
      </p:pic>
      <p:sp useBgFill="1">
        <p:nvSpPr>
          <p:cNvPr id="96" name="Freeform 5">
            <a:extLst>
              <a:ext uri="{FF2B5EF4-FFF2-40B4-BE49-F238E27FC236}">
                <a16:creationId xmlns:a16="http://schemas.microsoft.com/office/drawing/2014/main" id="{FE469E50-3893-4ED6-92BA-2985C32B0CA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rot="5400000">
            <a:off x="7131809" y="1385982"/>
            <a:ext cx="4031414" cy="4100418"/>
          </a:xfrm>
          <a:custGeom>
            <a:avLst/>
            <a:gdLst>
              <a:gd name="T0" fmla="*/ 1577 w 1601"/>
              <a:gd name="T1" fmla="*/ 0 h 696"/>
              <a:gd name="T2" fmla="*/ 833 w 1601"/>
              <a:gd name="T3" fmla="*/ 0 h 696"/>
              <a:gd name="T4" fmla="*/ 768 w 1601"/>
              <a:gd name="T5" fmla="*/ 0 h 696"/>
              <a:gd name="T6" fmla="*/ 24 w 1601"/>
              <a:gd name="T7" fmla="*/ 0 h 696"/>
              <a:gd name="T8" fmla="*/ 0 w 1601"/>
              <a:gd name="T9" fmla="*/ 27 h 696"/>
              <a:gd name="T10" fmla="*/ 0 w 1601"/>
              <a:gd name="T11" fmla="*/ 669 h 696"/>
              <a:gd name="T12" fmla="*/ 24 w 1601"/>
              <a:gd name="T13" fmla="*/ 696 h 696"/>
              <a:gd name="T14" fmla="*/ 768 w 1601"/>
              <a:gd name="T15" fmla="*/ 696 h 696"/>
              <a:gd name="T16" fmla="*/ 833 w 1601"/>
              <a:gd name="T17" fmla="*/ 696 h 696"/>
              <a:gd name="T18" fmla="*/ 1577 w 1601"/>
              <a:gd name="T19" fmla="*/ 696 h 696"/>
              <a:gd name="T20" fmla="*/ 1601 w 1601"/>
              <a:gd name="T21" fmla="*/ 669 h 696"/>
              <a:gd name="T22" fmla="*/ 1601 w 1601"/>
              <a:gd name="T23" fmla="*/ 27 h 696"/>
              <a:gd name="T24" fmla="*/ 1577 w 1601"/>
              <a:gd name="T25" fmla="*/ 0 h 6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601" h="696">
                <a:moveTo>
                  <a:pt x="1577" y="0"/>
                </a:moveTo>
                <a:cubicBezTo>
                  <a:pt x="833" y="0"/>
                  <a:pt x="833" y="0"/>
                  <a:pt x="833" y="0"/>
                </a:cubicBezTo>
                <a:cubicBezTo>
                  <a:pt x="768" y="0"/>
                  <a:pt x="768" y="0"/>
                  <a:pt x="768" y="0"/>
                </a:cubicBezTo>
                <a:cubicBezTo>
                  <a:pt x="24" y="0"/>
                  <a:pt x="24" y="0"/>
                  <a:pt x="24" y="0"/>
                </a:cubicBezTo>
                <a:cubicBezTo>
                  <a:pt x="11" y="0"/>
                  <a:pt x="0" y="12"/>
                  <a:pt x="0" y="27"/>
                </a:cubicBezTo>
                <a:cubicBezTo>
                  <a:pt x="0" y="669"/>
                  <a:pt x="0" y="669"/>
                  <a:pt x="0" y="669"/>
                </a:cubicBezTo>
                <a:cubicBezTo>
                  <a:pt x="0" y="684"/>
                  <a:pt x="11" y="696"/>
                  <a:pt x="24" y="696"/>
                </a:cubicBezTo>
                <a:cubicBezTo>
                  <a:pt x="768" y="696"/>
                  <a:pt x="768" y="696"/>
                  <a:pt x="768" y="696"/>
                </a:cubicBezTo>
                <a:cubicBezTo>
                  <a:pt x="833" y="696"/>
                  <a:pt x="833" y="696"/>
                  <a:pt x="833" y="696"/>
                </a:cubicBezTo>
                <a:cubicBezTo>
                  <a:pt x="1577" y="696"/>
                  <a:pt x="1577" y="696"/>
                  <a:pt x="1577" y="696"/>
                </a:cubicBezTo>
                <a:cubicBezTo>
                  <a:pt x="1590" y="696"/>
                  <a:pt x="1601" y="684"/>
                  <a:pt x="1601" y="669"/>
                </a:cubicBezTo>
                <a:cubicBezTo>
                  <a:pt x="1601" y="27"/>
                  <a:pt x="1601" y="27"/>
                  <a:pt x="1601" y="27"/>
                </a:cubicBezTo>
                <a:cubicBezTo>
                  <a:pt x="1601" y="12"/>
                  <a:pt x="1590" y="0"/>
                  <a:pt x="1577" y="0"/>
                </a:cubicBezTo>
                <a:close/>
              </a:path>
            </a:pathLst>
          </a:custGeom>
          <a:ln>
            <a:noFill/>
          </a:ln>
          <a:effectLst>
            <a:outerShdw blurRad="50800" dist="38100" dir="5400000" algn="tl" rotWithShape="0">
              <a:srgbClr val="000000">
                <a:alpha val="43000"/>
              </a:srgbClr>
            </a:outerShdw>
          </a:effectLst>
          <a:extLst>
            <a:ext uri="{91240B29-F687-4f45-9708-019B960494DF}">
              <a14:hiddenLine xmlns="" xmlns:a14="http://schemas.microsoft.com/office/drawing/2010/main" xmlns:p14="http://schemas.microsoft.com/office/powerpoint/2010/main" xmlns:a16="http://schemas.microsoft.com/office/drawing/2014/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Arial Nova"/>
              <a:ea typeface="+mn-ea"/>
              <a:cs typeface="+mn-cs"/>
            </a:endParaRPr>
          </a:p>
        </p:txBody>
      </p:sp>
      <p:sp>
        <p:nvSpPr>
          <p:cNvPr id="2" name="Title 1">
            <a:extLst>
              <a:ext uri="{FF2B5EF4-FFF2-40B4-BE49-F238E27FC236}">
                <a16:creationId xmlns:a16="http://schemas.microsoft.com/office/drawing/2014/main" id="{0D1F047C-C727-42A7-85C5-68C5AA1B1A93}"/>
              </a:ext>
            </a:extLst>
          </p:cNvPr>
          <p:cNvSpPr>
            <a:spLocks noGrp="1"/>
          </p:cNvSpPr>
          <p:nvPr>
            <p:ph type="ctrTitle"/>
          </p:nvPr>
        </p:nvSpPr>
        <p:spPr>
          <a:xfrm>
            <a:off x="7389963" y="1673524"/>
            <a:ext cx="3202693" cy="1026543"/>
          </a:xfrm>
        </p:spPr>
        <p:txBody>
          <a:bodyPr>
            <a:normAutofit/>
          </a:bodyPr>
          <a:lstStyle/>
          <a:p>
            <a:pPr algn="l"/>
            <a:r>
              <a:rPr lang="en-US" sz="3200" b="1" dirty="0"/>
              <a:t>Business Analyst Nano-Degree</a:t>
            </a:r>
          </a:p>
        </p:txBody>
      </p:sp>
      <p:sp>
        <p:nvSpPr>
          <p:cNvPr id="3" name="Subtitle 2">
            <a:extLst>
              <a:ext uri="{FF2B5EF4-FFF2-40B4-BE49-F238E27FC236}">
                <a16:creationId xmlns:a16="http://schemas.microsoft.com/office/drawing/2014/main" id="{DB93FB3F-A8D4-46D3-A1C6-C79C64563729}"/>
              </a:ext>
            </a:extLst>
          </p:cNvPr>
          <p:cNvSpPr>
            <a:spLocks noGrp="1"/>
          </p:cNvSpPr>
          <p:nvPr>
            <p:ph type="subTitle" idx="1"/>
          </p:nvPr>
        </p:nvSpPr>
        <p:spPr>
          <a:xfrm>
            <a:off x="7242516" y="2700067"/>
            <a:ext cx="3810000" cy="2576783"/>
          </a:xfrm>
        </p:spPr>
        <p:txBody>
          <a:bodyPr>
            <a:normAutofit fontScale="85000" lnSpcReduction="20000"/>
          </a:bodyPr>
          <a:lstStyle/>
          <a:p>
            <a:pPr algn="l"/>
            <a:r>
              <a:rPr lang="en-US" sz="3500" dirty="0">
                <a:solidFill>
                  <a:srgbClr val="5792BA"/>
                </a:solidFill>
              </a:rPr>
              <a:t>Project 1:Interpret a Data Visualization</a:t>
            </a:r>
          </a:p>
          <a:p>
            <a:pPr algn="l"/>
            <a:endParaRPr lang="en-US" sz="1800" dirty="0">
              <a:solidFill>
                <a:srgbClr val="5792BA"/>
              </a:solidFill>
            </a:endParaRPr>
          </a:p>
          <a:p>
            <a:pPr algn="l"/>
            <a:endParaRPr lang="en-US" sz="1800" dirty="0">
              <a:solidFill>
                <a:srgbClr val="5792BA"/>
              </a:solidFill>
            </a:endParaRPr>
          </a:p>
          <a:p>
            <a:pPr algn="l"/>
            <a:r>
              <a:rPr lang="en-US" sz="2200" dirty="0">
                <a:solidFill>
                  <a:srgbClr val="5792BA"/>
                </a:solidFill>
              </a:rPr>
              <a:t>Submitted by: </a:t>
            </a:r>
          </a:p>
          <a:p>
            <a:pPr algn="l"/>
            <a:r>
              <a:rPr lang="en-US" sz="2200" dirty="0">
                <a:solidFill>
                  <a:srgbClr val="5792BA"/>
                </a:solidFill>
              </a:rPr>
              <a:t>Bhavita Thakore</a:t>
            </a:r>
          </a:p>
          <a:p>
            <a:pPr algn="l"/>
            <a:endParaRPr lang="en-US" sz="2800" dirty="0">
              <a:solidFill>
                <a:srgbClr val="5792BA"/>
              </a:solidFill>
            </a:endParaRPr>
          </a:p>
          <a:p>
            <a:pPr algn="l"/>
            <a:endParaRPr lang="en-US" sz="2300" dirty="0">
              <a:solidFill>
                <a:srgbClr val="5792BA"/>
              </a:solidFill>
            </a:endParaRPr>
          </a:p>
        </p:txBody>
      </p:sp>
    </p:spTree>
    <p:extLst>
      <p:ext uri="{BB962C8B-B14F-4D97-AF65-F5344CB8AC3E}">
        <p14:creationId xmlns:p14="http://schemas.microsoft.com/office/powerpoint/2010/main" val="158312012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1">
                <a:shade val="80000"/>
                <a:lumMod val="80000"/>
              </a:schemeClr>
              <a:schemeClr val="bg1">
                <a:tint val="98000"/>
              </a:schemeClr>
            </a:duotone>
          </a:blip>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71F205-E8A9-4237-8AD2-ABD9BF694F3E}"/>
              </a:ext>
            </a:extLst>
          </p:cNvPr>
          <p:cNvSpPr>
            <a:spLocks noGrp="1"/>
          </p:cNvSpPr>
          <p:nvPr>
            <p:ph type="title"/>
          </p:nvPr>
        </p:nvSpPr>
        <p:spPr>
          <a:xfrm>
            <a:off x="2166884" y="282541"/>
            <a:ext cx="7758166" cy="555660"/>
          </a:xfrm>
        </p:spPr>
        <p:txBody>
          <a:bodyPr>
            <a:noAutofit/>
          </a:bodyPr>
          <a:lstStyle/>
          <a:p>
            <a:r>
              <a:rPr lang="en-US" sz="2400" b="1" dirty="0"/>
              <a:t>Insight # 1: </a:t>
            </a:r>
            <a:r>
              <a:rPr lang="en-US" sz="2400" b="1" dirty="0">
                <a:effectLst/>
              </a:rPr>
              <a:t>Most competitive</a:t>
            </a:r>
            <a:endParaRPr lang="en-US" sz="2400" b="1" dirty="0"/>
          </a:p>
        </p:txBody>
      </p:sp>
      <p:pic>
        <p:nvPicPr>
          <p:cNvPr id="10" name="Content Placeholder 9" descr="A screenshot of a computer&#10;&#10;Description automatically generated">
            <a:extLst>
              <a:ext uri="{FF2B5EF4-FFF2-40B4-BE49-F238E27FC236}">
                <a16:creationId xmlns:a16="http://schemas.microsoft.com/office/drawing/2014/main" id="{101EF76B-31C2-4E49-9052-06C2438D6F59}"/>
              </a:ext>
            </a:extLst>
          </p:cNvPr>
          <p:cNvPicPr>
            <a:picLocks noGrp="1" noChangeAspect="1"/>
          </p:cNvPicPr>
          <p:nvPr>
            <p:ph idx="1"/>
          </p:nvPr>
        </p:nvPicPr>
        <p:blipFill>
          <a:blip r:embed="rId3"/>
          <a:stretch>
            <a:fillRect/>
          </a:stretch>
        </p:blipFill>
        <p:spPr>
          <a:xfrm>
            <a:off x="323743" y="981502"/>
            <a:ext cx="6353282" cy="5630941"/>
          </a:xfrm>
        </p:spPr>
      </p:pic>
      <p:sp>
        <p:nvSpPr>
          <p:cNvPr id="14" name="TextBox 13">
            <a:extLst>
              <a:ext uri="{FF2B5EF4-FFF2-40B4-BE49-F238E27FC236}">
                <a16:creationId xmlns:a16="http://schemas.microsoft.com/office/drawing/2014/main" id="{21AF188A-8E82-46C4-8C2E-7D402D8F217A}"/>
              </a:ext>
            </a:extLst>
          </p:cNvPr>
          <p:cNvSpPr txBox="1"/>
          <p:nvPr/>
        </p:nvSpPr>
        <p:spPr>
          <a:xfrm>
            <a:off x="7029450" y="971978"/>
            <a:ext cx="4712573" cy="5355312"/>
          </a:xfrm>
          <a:prstGeom prst="rect">
            <a:avLst/>
          </a:prstGeom>
          <a:noFill/>
        </p:spPr>
        <p:txBody>
          <a:bodyPr wrap="square" rtlCol="0">
            <a:spAutoFit/>
          </a:bodyPr>
          <a:lstStyle/>
          <a:p>
            <a:r>
              <a:rPr lang="en-US" dirty="0"/>
              <a:t>In LinkedIn top skills for 2016 dashboard, when I clicked on Statistical Analysis and Data Mining skill column, it highlighted all 14 countries with good background in this skill. Among all the countries, 50% countries are ranked #1 which is higher compare to the global ranking. France, Germany, Ireland, and United States are ranked equal to global average rank which indicated that these countries have higher chances to exceed global average ranking in very near future. However, China, India, and Singapore have lower than global average ranking.</a:t>
            </a:r>
          </a:p>
          <a:p>
            <a:r>
              <a:rPr lang="en-US" dirty="0"/>
              <a:t>This stipulates that even though most countries are highly skilled and competitive in Data Mining, there can be geographical impact on employment opportunities considering there is still some room for it to expand.</a:t>
            </a:r>
          </a:p>
        </p:txBody>
      </p:sp>
    </p:spTree>
    <p:extLst>
      <p:ext uri="{BB962C8B-B14F-4D97-AF65-F5344CB8AC3E}">
        <p14:creationId xmlns:p14="http://schemas.microsoft.com/office/powerpoint/2010/main" val="326507745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1">
                <a:shade val="80000"/>
                <a:lumMod val="80000"/>
              </a:schemeClr>
              <a:schemeClr val="bg1">
                <a:tint val="98000"/>
              </a:schemeClr>
            </a:duotone>
          </a:blip>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71F205-E8A9-4237-8AD2-ABD9BF694F3E}"/>
              </a:ext>
            </a:extLst>
          </p:cNvPr>
          <p:cNvSpPr>
            <a:spLocks noGrp="1"/>
          </p:cNvSpPr>
          <p:nvPr>
            <p:ph type="title"/>
          </p:nvPr>
        </p:nvSpPr>
        <p:spPr>
          <a:xfrm>
            <a:off x="1909709" y="161926"/>
            <a:ext cx="7758166" cy="682590"/>
          </a:xfrm>
        </p:spPr>
        <p:txBody>
          <a:bodyPr>
            <a:noAutofit/>
          </a:bodyPr>
          <a:lstStyle/>
          <a:p>
            <a:r>
              <a:rPr lang="en-US" sz="2400" b="1" dirty="0">
                <a:effectLst/>
              </a:rPr>
              <a:t>Insight # 2: More ranked, less averaged</a:t>
            </a:r>
            <a:br>
              <a:rPr lang="en-US" dirty="0">
                <a:effectLst/>
              </a:rPr>
            </a:br>
            <a:endParaRPr lang="en-US" sz="2400" b="1" dirty="0"/>
          </a:p>
        </p:txBody>
      </p:sp>
      <p:sp>
        <p:nvSpPr>
          <p:cNvPr id="14" name="TextBox 13">
            <a:extLst>
              <a:ext uri="{FF2B5EF4-FFF2-40B4-BE49-F238E27FC236}">
                <a16:creationId xmlns:a16="http://schemas.microsoft.com/office/drawing/2014/main" id="{21AF188A-8E82-46C4-8C2E-7D402D8F217A}"/>
              </a:ext>
            </a:extLst>
          </p:cNvPr>
          <p:cNvSpPr txBox="1"/>
          <p:nvPr/>
        </p:nvSpPr>
        <p:spPr>
          <a:xfrm>
            <a:off x="7210425" y="1057275"/>
            <a:ext cx="4591158" cy="4247317"/>
          </a:xfrm>
          <a:prstGeom prst="rect">
            <a:avLst/>
          </a:prstGeom>
          <a:noFill/>
        </p:spPr>
        <p:txBody>
          <a:bodyPr wrap="square" rtlCol="0">
            <a:spAutoFit/>
          </a:bodyPr>
          <a:lstStyle/>
          <a:p>
            <a:r>
              <a:rPr lang="en-US" dirty="0"/>
              <a:t>Upon clicking and highlighting Network &amp; Information Security in LinkedIn top skills for 2016 dashboard, it shows that it is the second highest ranked skill on global level. 11 out of 14 countries hold the background in this skill. However, the substantial number or countries fall under the lower average ranking than the global average which is more than 50%. Brazil is the lowest ranked here compare to global average.</a:t>
            </a:r>
          </a:p>
          <a:p>
            <a:r>
              <a:rPr lang="en-US" dirty="0"/>
              <a:t>The probability of this specific result is that the most countries would not adapt to maintain their own data centers, which would not require high proficiency in this skill.</a:t>
            </a:r>
          </a:p>
        </p:txBody>
      </p:sp>
      <p:pic>
        <p:nvPicPr>
          <p:cNvPr id="6" name="Content Placeholder 5" descr="A screenshot of a computer screen&#10;&#10;Description automatically generated">
            <a:extLst>
              <a:ext uri="{FF2B5EF4-FFF2-40B4-BE49-F238E27FC236}">
                <a16:creationId xmlns:a16="http://schemas.microsoft.com/office/drawing/2014/main" id="{03DE1F2E-DBCD-4604-8B34-D8662820A11F}"/>
              </a:ext>
            </a:extLst>
          </p:cNvPr>
          <p:cNvPicPr>
            <a:picLocks noGrp="1" noChangeAspect="1"/>
          </p:cNvPicPr>
          <p:nvPr>
            <p:ph idx="1"/>
          </p:nvPr>
        </p:nvPicPr>
        <p:blipFill>
          <a:blip r:embed="rId3"/>
          <a:stretch>
            <a:fillRect/>
          </a:stretch>
        </p:blipFill>
        <p:spPr>
          <a:xfrm>
            <a:off x="390417" y="1057275"/>
            <a:ext cx="6458058" cy="5404565"/>
          </a:xfrm>
        </p:spPr>
      </p:pic>
    </p:spTree>
    <p:extLst>
      <p:ext uri="{BB962C8B-B14F-4D97-AF65-F5344CB8AC3E}">
        <p14:creationId xmlns:p14="http://schemas.microsoft.com/office/powerpoint/2010/main" val="427184393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1">
                <a:shade val="80000"/>
                <a:lumMod val="80000"/>
              </a:schemeClr>
              <a:schemeClr val="bg1">
                <a:tint val="98000"/>
              </a:schemeClr>
            </a:duotone>
          </a:blip>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71F205-E8A9-4237-8AD2-ABD9BF694F3E}"/>
              </a:ext>
            </a:extLst>
          </p:cNvPr>
          <p:cNvSpPr>
            <a:spLocks noGrp="1"/>
          </p:cNvSpPr>
          <p:nvPr>
            <p:ph type="title"/>
          </p:nvPr>
        </p:nvSpPr>
        <p:spPr>
          <a:xfrm>
            <a:off x="1709684" y="0"/>
            <a:ext cx="7758166" cy="361950"/>
          </a:xfrm>
        </p:spPr>
        <p:txBody>
          <a:bodyPr>
            <a:noAutofit/>
          </a:bodyPr>
          <a:lstStyle/>
          <a:p>
            <a:br>
              <a:rPr lang="en-US" dirty="0">
                <a:effectLst/>
              </a:rPr>
            </a:br>
            <a:r>
              <a:rPr lang="en-US" sz="2400" b="1" dirty="0">
                <a:effectLst/>
              </a:rPr>
              <a:t>Insight # 3: The correlation</a:t>
            </a:r>
            <a:br>
              <a:rPr lang="en-US" dirty="0">
                <a:effectLst/>
              </a:rPr>
            </a:br>
            <a:endParaRPr lang="en-US" sz="2400" b="1" dirty="0"/>
          </a:p>
        </p:txBody>
      </p:sp>
      <p:sp>
        <p:nvSpPr>
          <p:cNvPr id="14" name="TextBox 13">
            <a:extLst>
              <a:ext uri="{FF2B5EF4-FFF2-40B4-BE49-F238E27FC236}">
                <a16:creationId xmlns:a16="http://schemas.microsoft.com/office/drawing/2014/main" id="{21AF188A-8E82-46C4-8C2E-7D402D8F217A}"/>
              </a:ext>
            </a:extLst>
          </p:cNvPr>
          <p:cNvSpPr txBox="1"/>
          <p:nvPr/>
        </p:nvSpPr>
        <p:spPr>
          <a:xfrm>
            <a:off x="6343652" y="671691"/>
            <a:ext cx="5553073" cy="5909310"/>
          </a:xfrm>
          <a:prstGeom prst="rect">
            <a:avLst/>
          </a:prstGeom>
          <a:noFill/>
        </p:spPr>
        <p:txBody>
          <a:bodyPr wrap="square" rtlCol="0">
            <a:spAutoFit/>
          </a:bodyPr>
          <a:lstStyle/>
          <a:p>
            <a:r>
              <a:rPr lang="en-US" dirty="0"/>
              <a:t>In LinkedIn top skills for 2016 dashboard, I clicked both Cloud &amp; Distributed Computing and Mobile Development together to highlight since both are tied-in to a certain extent based on how the organizations would operate their services and products. Australia, Brazil, United Kingdom, Canada has no ranking in Cloud Computing whereas they all have higher ranking in Mobile Development compare to the global average. Similarly, Germany and India meets the global ranking in Cloud Computing but none in Mobile Development. Such results are due to the organizations that focus on services-based business, are more likely to leverage cloud-based service providers. For example, Netflix AWS. On the other hand, organizations that has control over their products, are more likely to create services based on their products and adapt to owning their own data centers and cloud infrastructure. For example, Facebook &amp; Twitter. Organization like Google would provide both cloud platform and services and that is why United States ranks higher in both skills.</a:t>
            </a:r>
          </a:p>
        </p:txBody>
      </p:sp>
      <p:pic>
        <p:nvPicPr>
          <p:cNvPr id="7" name="Content Placeholder 6" descr="A screenshot of a computer screen&#10;&#10;Description automatically generated">
            <a:extLst>
              <a:ext uri="{FF2B5EF4-FFF2-40B4-BE49-F238E27FC236}">
                <a16:creationId xmlns:a16="http://schemas.microsoft.com/office/drawing/2014/main" id="{A0514878-B8E2-44B9-8C05-B542C645A625}"/>
              </a:ext>
            </a:extLst>
          </p:cNvPr>
          <p:cNvPicPr>
            <a:picLocks noGrp="1" noChangeAspect="1"/>
          </p:cNvPicPr>
          <p:nvPr>
            <p:ph idx="1"/>
          </p:nvPr>
        </p:nvPicPr>
        <p:blipFill>
          <a:blip r:embed="rId3"/>
          <a:stretch>
            <a:fillRect/>
          </a:stretch>
        </p:blipFill>
        <p:spPr>
          <a:xfrm>
            <a:off x="219076" y="885825"/>
            <a:ext cx="6072026" cy="5486400"/>
          </a:xfrm>
        </p:spPr>
      </p:pic>
    </p:spTree>
    <p:extLst>
      <p:ext uri="{BB962C8B-B14F-4D97-AF65-F5344CB8AC3E}">
        <p14:creationId xmlns:p14="http://schemas.microsoft.com/office/powerpoint/2010/main" val="18801550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1">
                <a:shade val="80000"/>
                <a:lumMod val="80000"/>
              </a:schemeClr>
              <a:schemeClr val="bg1">
                <a:tint val="98000"/>
              </a:schemeClr>
            </a:duotone>
          </a:blip>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71F205-E8A9-4237-8AD2-ABD9BF694F3E}"/>
              </a:ext>
            </a:extLst>
          </p:cNvPr>
          <p:cNvSpPr>
            <a:spLocks noGrp="1"/>
          </p:cNvSpPr>
          <p:nvPr>
            <p:ph type="title"/>
          </p:nvPr>
        </p:nvSpPr>
        <p:spPr>
          <a:xfrm>
            <a:off x="1909709" y="161926"/>
            <a:ext cx="7758166" cy="638174"/>
          </a:xfrm>
        </p:spPr>
        <p:txBody>
          <a:bodyPr>
            <a:noAutofit/>
          </a:bodyPr>
          <a:lstStyle/>
          <a:p>
            <a:br>
              <a:rPr lang="en-US" sz="2400" b="1" dirty="0">
                <a:effectLst/>
              </a:rPr>
            </a:br>
            <a:br>
              <a:rPr lang="en-US" sz="2400" b="1" dirty="0">
                <a:effectLst/>
              </a:rPr>
            </a:br>
            <a:br>
              <a:rPr lang="en-US" sz="2400" b="1" dirty="0">
                <a:effectLst/>
              </a:rPr>
            </a:br>
            <a:r>
              <a:rPr lang="en-US" sz="2400" b="1" dirty="0">
                <a:effectLst/>
              </a:rPr>
              <a:t>Insight # 4: The minor in league</a:t>
            </a:r>
            <a:br>
              <a:rPr lang="en-US" dirty="0">
                <a:effectLst/>
              </a:rPr>
            </a:br>
            <a:br>
              <a:rPr lang="en-US" dirty="0">
                <a:effectLst/>
              </a:rPr>
            </a:br>
            <a:endParaRPr lang="en-US" sz="2400" b="1" dirty="0"/>
          </a:p>
        </p:txBody>
      </p:sp>
      <p:sp>
        <p:nvSpPr>
          <p:cNvPr id="14" name="TextBox 13">
            <a:extLst>
              <a:ext uri="{FF2B5EF4-FFF2-40B4-BE49-F238E27FC236}">
                <a16:creationId xmlns:a16="http://schemas.microsoft.com/office/drawing/2014/main" id="{21AF188A-8E82-46C4-8C2E-7D402D8F217A}"/>
              </a:ext>
            </a:extLst>
          </p:cNvPr>
          <p:cNvSpPr txBox="1"/>
          <p:nvPr/>
        </p:nvSpPr>
        <p:spPr>
          <a:xfrm>
            <a:off x="7848599" y="1199792"/>
            <a:ext cx="3800475" cy="5078313"/>
          </a:xfrm>
          <a:prstGeom prst="rect">
            <a:avLst/>
          </a:prstGeom>
          <a:noFill/>
        </p:spPr>
        <p:txBody>
          <a:bodyPr wrap="square" rtlCol="0">
            <a:spAutoFit/>
          </a:bodyPr>
          <a:lstStyle/>
          <a:p>
            <a:r>
              <a:rPr lang="en-US" dirty="0"/>
              <a:t>In LinkedIn top skills for 2016 dashboard, I clicked on Data Presentation to highlight and show that only 1 out of 14 countries holds the ranking in Data Presentation and that is United Kingdom. It also has lower than global average ranking. When all 14 countries have good ranking in Data Mining, the probability of having only 1 country ranked in Data Presentation is very adverse. Nonetheless, the most countries highly ranked in Data Mining, there will be better opportunities of growth in having a greater number of countries ranked higher in Data Presentation in near future.</a:t>
            </a:r>
          </a:p>
        </p:txBody>
      </p:sp>
      <p:pic>
        <p:nvPicPr>
          <p:cNvPr id="6" name="Content Placeholder 5" descr="A screenshot of a computer&#10;&#10;Description automatically generated">
            <a:extLst>
              <a:ext uri="{FF2B5EF4-FFF2-40B4-BE49-F238E27FC236}">
                <a16:creationId xmlns:a16="http://schemas.microsoft.com/office/drawing/2014/main" id="{F8274787-A457-459C-9422-D5FE60F256DA}"/>
              </a:ext>
            </a:extLst>
          </p:cNvPr>
          <p:cNvPicPr>
            <a:picLocks noGrp="1" noChangeAspect="1"/>
          </p:cNvPicPr>
          <p:nvPr>
            <p:ph idx="1"/>
          </p:nvPr>
        </p:nvPicPr>
        <p:blipFill>
          <a:blip r:embed="rId3"/>
          <a:stretch>
            <a:fillRect/>
          </a:stretch>
        </p:blipFill>
        <p:spPr>
          <a:xfrm>
            <a:off x="353071" y="1028342"/>
            <a:ext cx="7013499" cy="5622541"/>
          </a:xfrm>
        </p:spPr>
      </p:pic>
    </p:spTree>
    <p:extLst>
      <p:ext uri="{BB962C8B-B14F-4D97-AF65-F5344CB8AC3E}">
        <p14:creationId xmlns:p14="http://schemas.microsoft.com/office/powerpoint/2010/main" val="1037033357"/>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SlateVTI">
  <a:themeElements>
    <a:clrScheme name="Blue Green">
      <a:dk1>
        <a:sysClr val="windowText" lastClr="000000"/>
      </a:dk1>
      <a:lt1>
        <a:sysClr val="window" lastClr="FFFFFF"/>
      </a:lt1>
      <a:dk2>
        <a:srgbClr val="373545"/>
      </a:dk2>
      <a:lt2>
        <a:srgbClr val="CEDBE6"/>
      </a:lt2>
      <a:accent1>
        <a:srgbClr val="3494BA"/>
      </a:accent1>
      <a:accent2>
        <a:srgbClr val="58B6C0"/>
      </a:accent2>
      <a:accent3>
        <a:srgbClr val="75BDA7"/>
      </a:accent3>
      <a:accent4>
        <a:srgbClr val="7A8C8E"/>
      </a:accent4>
      <a:accent5>
        <a:srgbClr val="84ACB6"/>
      </a:accent5>
      <a:accent6>
        <a:srgbClr val="2683C6"/>
      </a:accent6>
      <a:hlink>
        <a:srgbClr val="6B9F25"/>
      </a:hlink>
      <a:folHlink>
        <a:srgbClr val="9F6715"/>
      </a:folHlink>
    </a:clrScheme>
    <a:fontScheme name="Arial Nova">
      <a:majorFont>
        <a:latin typeface="Arial Nova Light"/>
        <a:ea typeface=""/>
        <a:cs typeface=""/>
      </a:majorFont>
      <a:minorFont>
        <a:latin typeface="Arial Nova"/>
        <a:ea typeface=""/>
        <a:cs typeface=""/>
      </a:minorFont>
    </a:fontScheme>
    <a:fmtScheme name="Slate">
      <a:fillStyleLst>
        <a:solidFill>
          <a:schemeClr val="phClr"/>
        </a:solidFill>
        <a:gradFill rotWithShape="1">
          <a:gsLst>
            <a:gs pos="0">
              <a:schemeClr val="phClr">
                <a:tint val="60000"/>
                <a:lumMod val="110000"/>
              </a:schemeClr>
            </a:gs>
            <a:gs pos="100000">
              <a:schemeClr val="phClr">
                <a:tint val="88000"/>
              </a:schemeClr>
            </a:gs>
          </a:gsLst>
          <a:lin ang="5400000" scaled="0"/>
        </a:gradFill>
        <a:gradFill rotWithShape="1">
          <a:gsLst>
            <a:gs pos="0">
              <a:schemeClr val="phClr">
                <a:tint val="96000"/>
                <a:lumMod val="104000"/>
              </a:schemeClr>
            </a:gs>
            <a:gs pos="100000">
              <a:schemeClr val="phClr">
                <a:shade val="90000"/>
                <a:lumMod val="90000"/>
              </a:schemeClr>
            </a:gs>
          </a:gsLst>
          <a:lin ang="5400000" scaled="0"/>
        </a:gradFill>
      </a:fillStyleLst>
      <a:lnStyleLst>
        <a:ln w="9525" cap="rnd" cmpd="sng" algn="ctr">
          <a:solidFill>
            <a:schemeClr val="phClr">
              <a:shade val="90000"/>
            </a:schemeClr>
          </a:solidFill>
          <a:prstDash val="solid"/>
        </a:ln>
        <a:ln w="15875"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63500" dist="25400" dir="5400000" rotWithShape="0">
              <a:srgbClr val="000000">
                <a:alpha val="60000"/>
              </a:srgbClr>
            </a:outerShdw>
          </a:effectLst>
        </a:effectStyle>
        <a:effectStyle>
          <a:effectLst>
            <a:outerShdw blurRad="76200" dist="38100" dir="5400000" rotWithShape="0">
              <a:srgbClr val="000000">
                <a:alpha val="75000"/>
              </a:srgbClr>
            </a:outerShdw>
          </a:effectLst>
          <a:scene3d>
            <a:camera prst="orthographicFront">
              <a:rot lat="0" lon="0" rev="0"/>
            </a:camera>
            <a:lightRig rig="threePt" dir="t">
              <a:rot lat="0" lon="0" rev="1200000"/>
            </a:lightRig>
          </a:scene3d>
          <a:sp3d>
            <a:bevelT w="63500" h="25400" prst="hardEdge"/>
          </a:sp3d>
        </a:effectStyle>
      </a:effectStyleLst>
      <a:bgFillStyleLst>
        <a:solidFill>
          <a:schemeClr val="phClr"/>
        </a:solidFill>
        <a:solidFill>
          <a:schemeClr val="phClr"/>
        </a:solidFill>
        <a:blipFill rotWithShape="1">
          <a:blip xmlns:r="http://schemas.openxmlformats.org/officeDocument/2006/relationships" r:embed="rId1">
            <a:duotone>
              <a:schemeClr val="phClr">
                <a:shade val="80000"/>
                <a:lumMod val="80000"/>
              </a:schemeClr>
              <a:schemeClr val="phClr">
                <a:tint val="98000"/>
              </a:schemeClr>
            </a:duotone>
          </a:blip>
          <a:stretch/>
        </a:blipFill>
      </a:bgFillStyleLst>
    </a:fmtScheme>
  </a:themeElements>
  <a:objectDefaults/>
  <a:extraClrSchemeLst/>
  <a:extLst>
    <a:ext uri="{05A4C25C-085E-4340-85A3-A5531E510DB2}">
      <thm15:themeFamily xmlns:thm15="http://schemas.microsoft.com/office/thememl/2012/main" name="SlateVTI" id="{35C4A07C-0176-4A32-9BCB-B016516853F0}" vid="{9B70D35C-BCA8-4715-BB49-8BE54A7FC07C}"/>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a410dd7f93c95333ffa1b60ed6adedd1">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a936d9baba76aa3866493feff160faab"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Props1.xml><?xml version="1.0" encoding="utf-8"?>
<ds:datastoreItem xmlns:ds="http://schemas.openxmlformats.org/officeDocument/2006/customXml" ds:itemID="{5560E646-30AD-4BA0-97EA-A7A07DF5499A}">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30CB38EC-895A-4F8F-8F75-E263501ABB5A}">
  <ds:schemaRefs>
    <ds:schemaRef ds:uri="http://schemas.microsoft.com/sharepoint/v3/contenttype/forms"/>
  </ds:schemaRefs>
</ds:datastoreItem>
</file>

<file path=customXml/itemProps3.xml><?xml version="1.0" encoding="utf-8"?>
<ds:datastoreItem xmlns:ds="http://schemas.openxmlformats.org/officeDocument/2006/customXml" ds:itemID="{F7E70FC5-1855-47AB-8CE1-CB3C873A8988}">
  <ds:schemaRefs>
    <ds:schemaRef ds:uri="http://schemas.microsoft.com/office/2006/metadata/properties"/>
    <ds:schemaRef ds:uri="http://schemas.microsoft.com/office/infopath/2007/PartnerControls"/>
    <ds:schemaRef ds:uri="71af3243-3dd4-4a8d-8c0d-dd76da1f02a5"/>
  </ds:schemaRefs>
</ds:datastoreItem>
</file>

<file path=docProps/app.xml><?xml version="1.0" encoding="utf-8"?>
<Properties xmlns="http://schemas.openxmlformats.org/officeDocument/2006/extended-properties" xmlns:vt="http://schemas.openxmlformats.org/officeDocument/2006/docPropsVTypes">
  <Template>{ABB3EC2A-7BCA-434B-B3A5-D89C93A3C049}tf11665031</Template>
  <TotalTime>0</TotalTime>
  <Words>581</Words>
  <Application>Microsoft Office PowerPoint</Application>
  <PresentationFormat>Widescreen</PresentationFormat>
  <Paragraphs>16</Paragraphs>
  <Slides>5</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5</vt:i4>
      </vt:variant>
    </vt:vector>
  </HeadingPairs>
  <TitlesOfParts>
    <vt:vector size="9" baseType="lpstr">
      <vt:lpstr>Arial Nova</vt:lpstr>
      <vt:lpstr>Arial Nova Light</vt:lpstr>
      <vt:lpstr>Wingdings 2</vt:lpstr>
      <vt:lpstr>SlateVTI</vt:lpstr>
      <vt:lpstr>Business Analyst Nano-Degree</vt:lpstr>
      <vt:lpstr>Insight # 1: Most competitive</vt:lpstr>
      <vt:lpstr>Insight # 2: More ranked, less averaged </vt:lpstr>
      <vt:lpstr> Insight # 3: The correlation </vt:lpstr>
      <vt:lpstr>   Insight # 4: The minor in league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2020-05-23T21:11:34Z</dcterms:created>
  <dcterms:modified xsi:type="dcterms:W3CDTF">2020-05-25T03:51:46Z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